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Lst>
  <p:sldSz cy="10058400" cx="7772400"/>
  <p:notesSz cx="6858000" cy="9144000"/>
  <p:embeddedFontLst>
    <p:embeddedFont>
      <p:font typeface="Halant"/>
      <p:regular r:id="rId19"/>
      <p:bold r:id="rId20"/>
    </p:embeddedFont>
    <p:embeddedFont>
      <p:font typeface="Inter SemiBold"/>
      <p:regular r:id="rId21"/>
      <p:bold r:id="rId22"/>
      <p:italic r:id="rId23"/>
      <p:boldItalic r:id="rId24"/>
    </p:embeddedFont>
    <p:embeddedFont>
      <p:font typeface="Inter"/>
      <p:regular r:id="rId25"/>
      <p:bold r:id="rId26"/>
      <p:italic r:id="rId27"/>
      <p:boldItalic r:id="rId28"/>
    </p:embeddedFont>
    <p:embeddedFont>
      <p:font typeface="Plus Jakarta Sans"/>
      <p:regular r:id="rId29"/>
      <p:bold r:id="rId30"/>
      <p:italic r:id="rId31"/>
      <p:boldItalic r:id="rId32"/>
    </p:embeddedFont>
    <p:embeddedFont>
      <p:font typeface="Plus Jakarta Sans Medium"/>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0278B67-06E7-47AA-B71F-7123EF65DCEB}">
  <a:tblStyle styleId="{90278B67-06E7-47AA-B71F-7123EF65DCEB}"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BE4A009-8563-4BE4-8EE1-BCB6AA5D269F}"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SemiBold-bold.fntdata"/><Relationship Id="rId21" Type="http://schemas.openxmlformats.org/officeDocument/2006/relationships/font" Target="fonts/InterSemiBold-regular.fntdata"/><Relationship Id="rId24" Type="http://schemas.openxmlformats.org/officeDocument/2006/relationships/font" Target="fonts/InterSemiBold-boldItalic.fntdata"/><Relationship Id="rId23" Type="http://schemas.openxmlformats.org/officeDocument/2006/relationships/font" Target="fonts/InterSemi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italic.fntdata"/><Relationship Id="rId30" Type="http://schemas.openxmlformats.org/officeDocument/2006/relationships/font" Target="fonts/PlusJakartaSans-bold.fntdata"/><Relationship Id="rId11" Type="http://schemas.openxmlformats.org/officeDocument/2006/relationships/slide" Target="slides/slide3.xml"/><Relationship Id="rId33" Type="http://schemas.openxmlformats.org/officeDocument/2006/relationships/font" Target="fonts/PlusJakartaSansMedium-regular.fntdata"/><Relationship Id="rId10" Type="http://schemas.openxmlformats.org/officeDocument/2006/relationships/slide" Target="slides/slide2.xml"/><Relationship Id="rId32" Type="http://schemas.openxmlformats.org/officeDocument/2006/relationships/font" Target="fonts/PlusJakartaSans-boldItalic.fntdata"/><Relationship Id="rId13" Type="http://schemas.openxmlformats.org/officeDocument/2006/relationships/slide" Target="slides/slide5.xml"/><Relationship Id="rId35" Type="http://schemas.openxmlformats.org/officeDocument/2006/relationships/font" Target="fonts/PlusJakartaSansMedium-italic.fntdata"/><Relationship Id="rId12" Type="http://schemas.openxmlformats.org/officeDocument/2006/relationships/slide" Target="slides/slide4.xml"/><Relationship Id="rId34" Type="http://schemas.openxmlformats.org/officeDocument/2006/relationships/font" Target="fonts/PlusJakartaSansMedium-bold.fntdata"/><Relationship Id="rId15" Type="http://schemas.openxmlformats.org/officeDocument/2006/relationships/slide" Target="slides/slide7.xml"/><Relationship Id="rId14" Type="http://schemas.openxmlformats.org/officeDocument/2006/relationships/slide" Target="slides/slide6.xml"/><Relationship Id="rId36" Type="http://schemas.openxmlformats.org/officeDocument/2006/relationships/font" Target="fonts/PlusJakartaSansMedium-boldItalic.fnt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font" Target="fonts/Halant-regular.fntdata"/><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ed0cbc56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ed0cbc5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3597670524d_0_29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3597670524d_0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5848b3514a_0_5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5848b3514a_0_5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5848b3514a_0_5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5848b3514a_0_5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596ad1d2ab_0_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596ad1d2ab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597670524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597670524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597670524d_0_1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597670524d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5848b3514a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5848b3514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596ad1d2ab_0_1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596ad1d2ab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3597670524d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3597670524d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graphicFrame>
        <p:nvGraphicFramePr>
          <p:cNvPr id="144" name="Google Shape;144;p37"/>
          <p:cNvGraphicFramePr/>
          <p:nvPr/>
        </p:nvGraphicFramePr>
        <p:xfrm>
          <a:off x="469041" y="1410920"/>
          <a:ext cx="3000000" cy="3000000"/>
        </p:xfrm>
        <a:graphic>
          <a:graphicData uri="http://schemas.openxmlformats.org/drawingml/2006/table">
            <a:tbl>
              <a:tblPr>
                <a:noFill/>
                <a:tableStyleId>{90278B67-06E7-47AA-B71F-7123EF65DCEB}</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a:t>
                      </a:r>
                      <a:r>
                        <a:rPr lang="en" sz="1200">
                          <a:solidFill>
                            <a:schemeClr val="dk1"/>
                          </a:solidFill>
                          <a:latin typeface="Inter"/>
                          <a:ea typeface="Inter"/>
                          <a:cs typeface="Inter"/>
                          <a:sym typeface="Inter"/>
                        </a:rPr>
                        <a:t>How did global events like World War I, World War II, and the Cold War contribute to African independence movements?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a:t>
                      </a:r>
                      <a:r>
                        <a:rPr lang="en" sz="1200">
                          <a:solidFill>
                            <a:schemeClr val="dk1"/>
                          </a:solidFill>
                          <a:latin typeface="Inter"/>
                          <a:ea typeface="Inter"/>
                          <a:cs typeface="Inter"/>
                          <a:sym typeface="Inter"/>
                        </a:rPr>
                        <a:t>Based on the timeline, what year would you argue the African Independence movement began? Explain your answer.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Say-it-in-Six: Define Pan-Africanism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Why might some leaders prioritize national independence over continental unity?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List three strategies used to </a:t>
                      </a:r>
                      <a:r>
                        <a:rPr lang="en" sz="1200">
                          <a:solidFill>
                            <a:schemeClr val="dk1"/>
                          </a:solidFill>
                          <a:latin typeface="Inter"/>
                          <a:ea typeface="Inter"/>
                          <a:cs typeface="Inter"/>
                          <a:sym typeface="Inter"/>
                        </a:rPr>
                        <a:t>achieve</a:t>
                      </a:r>
                      <a:r>
                        <a:rPr lang="en" sz="1200">
                          <a:solidFill>
                            <a:schemeClr val="dk1"/>
                          </a:solidFill>
                          <a:latin typeface="Inter"/>
                          <a:ea typeface="Inter"/>
                          <a:cs typeface="Inter"/>
                          <a:sym typeface="Inter"/>
                        </a:rPr>
                        <a:t> independence.</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a:t>
                      </a:r>
                      <a:r>
                        <a:rPr lang="en" sz="1200">
                          <a:solidFill>
                            <a:schemeClr val="dk1"/>
                          </a:solidFill>
                          <a:latin typeface="Inter"/>
                          <a:ea typeface="Inter"/>
                          <a:cs typeface="Inter"/>
                          <a:sym typeface="Inter"/>
                        </a:rPr>
                        <a:t>How did women contribute to independence movements beyond protests?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do Pan-African ideas continue to influence Africa and the African diaspora today?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5" name="Google Shape;145;p3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46" name="Google Shape;146;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Comparing African Independence Movements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7" name="Google Shape;147;p37"/>
          <p:cNvPicPr preferRelativeResize="0"/>
          <p:nvPr/>
        </p:nvPicPr>
        <p:blipFill>
          <a:blip r:embed="rId3">
            <a:alphaModFix/>
          </a:blip>
          <a:stretch>
            <a:fillRect/>
          </a:stretch>
        </p:blipFill>
        <p:spPr>
          <a:xfrm>
            <a:off x="216272" y="78597"/>
            <a:ext cx="1056536" cy="438114"/>
          </a:xfrm>
          <a:prstGeom prst="rect">
            <a:avLst/>
          </a:prstGeom>
          <a:noFill/>
          <a:ln>
            <a:noFill/>
          </a:ln>
        </p:spPr>
      </p:pic>
      <p:sp>
        <p:nvSpPr>
          <p:cNvPr id="148" name="Google Shape;148;p37"/>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8" name="Shape 248"/>
        <p:cNvGrpSpPr/>
        <p:nvPr/>
      </p:nvGrpSpPr>
      <p:grpSpPr>
        <a:xfrm>
          <a:off x="0" y="0"/>
          <a:ext cx="0" cy="0"/>
          <a:chOff x="0" y="0"/>
          <a:chExt cx="0" cy="0"/>
        </a:xfrm>
      </p:grpSpPr>
      <p:sp>
        <p:nvSpPr>
          <p:cNvPr id="249" name="Google Shape;249;p4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 (Exemplar)</a:t>
            </a:r>
            <a:endParaRPr sz="2500">
              <a:solidFill>
                <a:schemeClr val="dk1"/>
              </a:solidFill>
              <a:latin typeface="Plus Jakarta Sans"/>
              <a:ea typeface="Plus Jakarta Sans"/>
              <a:cs typeface="Plus Jakarta Sans"/>
              <a:sym typeface="Plus Jakarta Sans"/>
            </a:endParaRPr>
          </a:p>
        </p:txBody>
      </p:sp>
      <p:sp>
        <p:nvSpPr>
          <p:cNvPr id="250" name="Google Shape;250;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51" name="Google Shape;251;p4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52" name="Google Shape;252;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3" name="Google Shape;253;p4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54" name="Google Shape;254;p46"/>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solidFill>
                  <a:srgbClr val="E95C3D"/>
                </a:solidFill>
                <a:latin typeface="Inter"/>
                <a:ea typeface="Inter"/>
                <a:cs typeface="Inter"/>
                <a:sym typeface="Inter"/>
              </a:rPr>
              <a:t>Kenya</a:t>
            </a:r>
            <a:endParaRPr b="1" sz="1800">
              <a:solidFill>
                <a:srgbClr val="E95C3D"/>
              </a:solidFill>
              <a:latin typeface="Inter"/>
              <a:ea typeface="Inter"/>
              <a:cs typeface="Inter"/>
              <a:sym typeface="Inter"/>
            </a:endParaRPr>
          </a:p>
        </p:txBody>
      </p:sp>
      <p:sp>
        <p:nvSpPr>
          <p:cNvPr id="255" name="Google Shape;255;p46"/>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solidFill>
                  <a:srgbClr val="E95C3D"/>
                </a:solidFill>
                <a:latin typeface="Inter"/>
                <a:ea typeface="Inter"/>
                <a:cs typeface="Inter"/>
                <a:sym typeface="Inter"/>
              </a:rPr>
              <a:t>Algeria</a:t>
            </a:r>
            <a:endParaRPr b="1" sz="1800">
              <a:solidFill>
                <a:srgbClr val="E95C3D"/>
              </a:solidFill>
              <a:latin typeface="Inter"/>
              <a:ea typeface="Inter"/>
              <a:cs typeface="Inter"/>
              <a:sym typeface="Inter"/>
            </a:endParaRPr>
          </a:p>
        </p:txBody>
      </p:sp>
      <p:graphicFrame>
        <p:nvGraphicFramePr>
          <p:cNvPr id="256" name="Google Shape;256;p46"/>
          <p:cNvGraphicFramePr/>
          <p:nvPr/>
        </p:nvGraphicFramePr>
        <p:xfrm>
          <a:off x="503824" y="3910029"/>
          <a:ext cx="3000000" cy="3000000"/>
        </p:xfrm>
        <a:graphic>
          <a:graphicData uri="http://schemas.openxmlformats.org/drawingml/2006/table">
            <a:tbl>
              <a:tblPr>
                <a:noFill/>
                <a:tableStyleId>{ABE4A009-8563-4BE4-8EE1-BCB6AA5D269F}</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fought for independence from European colonial powers</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used multiple forms of resistance, including military action and political organizing.</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had prominent women involved in the struggle</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57" name="Google Shape;257;p46"/>
          <p:cNvGraphicFramePr/>
          <p:nvPr/>
        </p:nvGraphicFramePr>
        <p:xfrm>
          <a:off x="503824" y="6474548"/>
          <a:ext cx="3000000" cy="3000000"/>
        </p:xfrm>
        <a:graphic>
          <a:graphicData uri="http://schemas.openxmlformats.org/drawingml/2006/table">
            <a:tbl>
              <a:tblPr>
                <a:noFill/>
                <a:tableStyleId>{ABE4A009-8563-4BE4-8EE1-BCB6AA5D269F}</a:tableStyleId>
              </a:tblPr>
              <a:tblGrid>
                <a:gridCol w="2579025"/>
                <a:gridCol w="1616500"/>
                <a:gridCol w="2569225"/>
              </a:tblGrid>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Kenyatta gave public speeches and distanced KAU from the Mau Mau.</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Strategies</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Bouhired worked directly with the FLN in secretive, urban guerrilla operations.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Kenyatta spoke of equal rights, representation, fair pay, and justice under the law.</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Vision for the Future</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Ben Bella focused on cultural and psychological liberation and warned against remaining mentally colonized.</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There is no direct mention or strong implication of Pan-Africanism. The focus remains on national issues.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Pan-Africanism</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 Ben Bella’s speech,je connects Algeria’s struggle to other African and Muslim nations and calls for broader unity against imperialism.</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58" name="Google Shape;258;p46"/>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59" name="Google Shape;259;p46"/>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60" name="Google Shape;260;p46"/>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61" name="Google Shape;261;p46"/>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62" name="Google Shape;262;p46"/>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63" name="Google Shape;263;p46"/>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1: Algeria</a:t>
            </a:r>
            <a:endParaRPr sz="1900">
              <a:solidFill>
                <a:schemeClr val="dk1"/>
              </a:solidFill>
              <a:latin typeface="Plus Jakarta Sans"/>
              <a:ea typeface="Plus Jakarta Sans"/>
              <a:cs typeface="Plus Jakarta Sans"/>
              <a:sym typeface="Plus Jakarta Sans"/>
            </a:endParaRPr>
          </a:p>
        </p:txBody>
      </p:sp>
      <p:sp>
        <p:nvSpPr>
          <p:cNvPr id="154" name="Google Shape;154;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5" name="Google Shape;155;p38"/>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56" name="Google Shape;156;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7" name="Google Shape;157;p38"/>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58" name="Google Shape;158;p38"/>
          <p:cNvGraphicFramePr/>
          <p:nvPr/>
        </p:nvGraphicFramePr>
        <p:xfrm>
          <a:off x="390126" y="803226"/>
          <a:ext cx="3000000" cy="3000000"/>
        </p:xfrm>
        <a:graphic>
          <a:graphicData uri="http://schemas.openxmlformats.org/drawingml/2006/table">
            <a:tbl>
              <a:tblPr>
                <a:noFill/>
                <a:tableStyleId>{90278B67-06E7-47AA-B71F-7123EF65DCEB}</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Ahmed Ben Bella, “English Rendering of Key Note Address at the International Conference on ‘Islam Today,’” 1983.</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Ahmed Ben Bella was the first president of independent Algeria and a key leader in the country’s long and violent struggle against French colonial rule.</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Who could ever count the victims of colonialism? The sweat, the suffering, the blood, this world-wide movement caused? The Algerian people alone lost half of their sons—2 million out of the 4 which comprised Algeria at the beginning of the struggle. Who could ever count the millions of human lives sacrificed throughout the world on the alter [sic] of western colonialism? Who could ever count the worldwide plunder of our resources?</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Independence certainly gave us back our land, gave us a national anthem, a flag, but the quality of life that we are building within this land, in the shade of this flag, to the tune of this anthem, is mediocre and at times even insane.</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Our inspiration comes from abroad. Our genius is almost totally absent. We consume the products of the west, and at the same time, we absorb its values too. Our school curricula, the knowledge dispensed in our schools and universities, are vehicles for these values. Fabulous sums in our national budgets accelerate this work of indoctrination, of disastrous depersonalization.</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must reject our condition as diminished and inferior beings. We must get out of this humiliating position…</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final word to my brother </a:t>
                      </a:r>
                      <a:r>
                        <a:rPr lang="en" sz="1200">
                          <a:solidFill>
                            <a:schemeClr val="dk1"/>
                          </a:solidFill>
                          <a:latin typeface="Inter"/>
                          <a:ea typeface="Inter"/>
                          <a:cs typeface="Inter"/>
                          <a:sym typeface="Inter"/>
                        </a:rPr>
                        <a:t>fighters</a:t>
                      </a:r>
                      <a:r>
                        <a:rPr lang="en" sz="1200">
                          <a:solidFill>
                            <a:schemeClr val="dk1"/>
                          </a:solidFill>
                          <a:latin typeface="Inter"/>
                          <a:ea typeface="Inter"/>
                          <a:cs typeface="Inter"/>
                          <a:sym typeface="Inter"/>
                        </a:rPr>
                        <a:t> for Islam in Afghanistan, you remind me of the best moments of my life, those of the liberation struggle in my country, Algeria. Being with you, is for me to be at home. You will win, by the grace of God and with Islam, what you bear in your hearts, no power in the world can make you disappear. You will never give up, as your brothers in Algeria never gave up.</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9"/>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2: Algeria</a:t>
            </a:r>
            <a:endParaRPr sz="1900">
              <a:solidFill>
                <a:schemeClr val="dk1"/>
              </a:solidFill>
              <a:latin typeface="Plus Jakarta Sans"/>
              <a:ea typeface="Plus Jakarta Sans"/>
              <a:cs typeface="Plus Jakarta Sans"/>
              <a:sym typeface="Plus Jakarta Sans"/>
            </a:endParaRPr>
          </a:p>
        </p:txBody>
      </p:sp>
      <p:sp>
        <p:nvSpPr>
          <p:cNvPr id="164" name="Google Shape;164;p39"/>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5" name="Google Shape;165;p39"/>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66" name="Google Shape;166;p39"/>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68" name="Google Shape;168;p39"/>
          <p:cNvGraphicFramePr/>
          <p:nvPr/>
        </p:nvGraphicFramePr>
        <p:xfrm>
          <a:off x="390126" y="803226"/>
          <a:ext cx="3000000" cy="3000000"/>
        </p:xfrm>
        <a:graphic>
          <a:graphicData uri="http://schemas.openxmlformats.org/drawingml/2006/table">
            <a:tbl>
              <a:tblPr>
                <a:noFill/>
                <a:tableStyleId>{90278B67-06E7-47AA-B71F-7123EF65DCEB}</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Judith G. Coffin, </a:t>
                      </a:r>
                      <a:r>
                        <a:rPr i="1" lang="en" sz="1200">
                          <a:latin typeface="Halant"/>
                          <a:ea typeface="Halant"/>
                          <a:cs typeface="Halant"/>
                          <a:sym typeface="Halant"/>
                        </a:rPr>
                        <a:t>Sex, Love, and Letters: Writing Simone de Beauvoir</a:t>
                      </a:r>
                      <a:r>
                        <a:rPr lang="en" sz="1200">
                          <a:latin typeface="Halant"/>
                          <a:ea typeface="Halant"/>
                          <a:cs typeface="Halant"/>
                          <a:sym typeface="Halant"/>
                        </a:rPr>
                        <a:t>, 2020.</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Djamila Bouhired was a prominent Algerian nationalist and member of the National Liberation Front (FLN), which fought for Algeria’s independence from French colonial rule. During the violent struggle known as the Algerian War of Independence, Bouhired played an active role in the resistance, particularly in urban guerrilla warfare.</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By the mid 1950s, few politically sentient French persons could ignore Algeria. The FLN opened its offensive in the fall of 1954 (October 31) with the so-called Toussaint Rouge, a well-</a:t>
                      </a:r>
                      <a:r>
                        <a:rPr lang="en" sz="1200">
                          <a:solidFill>
                            <a:schemeClr val="dk1"/>
                          </a:solidFill>
                          <a:latin typeface="Inter"/>
                          <a:ea typeface="Inter"/>
                          <a:cs typeface="Inter"/>
                          <a:sym typeface="Inter"/>
                        </a:rPr>
                        <a:t>coordinated</a:t>
                      </a:r>
                      <a:r>
                        <a:rPr lang="en" sz="1200">
                          <a:solidFill>
                            <a:schemeClr val="dk1"/>
                          </a:solidFill>
                          <a:latin typeface="Inter"/>
                          <a:ea typeface="Inter"/>
                          <a:cs typeface="Inter"/>
                          <a:sym typeface="Inter"/>
                        </a:rPr>
                        <a:t> series of </a:t>
                      </a:r>
                      <a:r>
                        <a:rPr lang="en" sz="1200">
                          <a:solidFill>
                            <a:schemeClr val="dk1"/>
                          </a:solidFill>
                          <a:latin typeface="Inter"/>
                          <a:ea typeface="Inter"/>
                          <a:cs typeface="Inter"/>
                          <a:sym typeface="Inter"/>
                        </a:rPr>
                        <a:t>attacks in thirty days…</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war grew more complex and violent each year. Like most anticolonial and revolutionary conflicts, it set off wars within wars and polarized along many lines. The Algerian FLN fought not only the French military but also rival nationalist groups in Algeria and in mainland France…</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French military used an arsenal of repressive military and police tactics: in the countryside, deportations oor population transfers, detention camps, land mines through swaths of desert that might be crossed during FLN offensives, and cross-border bombing raids; in the cities, curfews and military </a:t>
                      </a:r>
                      <a:r>
                        <a:rPr i="1" lang="en" sz="1200">
                          <a:solidFill>
                            <a:schemeClr val="dk1"/>
                          </a:solidFill>
                          <a:latin typeface="Inter"/>
                          <a:ea typeface="Inter"/>
                          <a:cs typeface="Inter"/>
                          <a:sym typeface="Inter"/>
                        </a:rPr>
                        <a:t>quadrillage </a:t>
                      </a:r>
                      <a:r>
                        <a:rPr lang="en" sz="1200">
                          <a:solidFill>
                            <a:schemeClr val="dk1"/>
                          </a:solidFill>
                          <a:latin typeface="Inter"/>
                          <a:ea typeface="Inter"/>
                          <a:cs typeface="Inter"/>
                          <a:sym typeface="Inter"/>
                        </a:rPr>
                        <a:t>(cordoning off) of urban quarters, executions, and torture. As the French military turned from trying to hold territory to breaking networks of revolutionaries, it turned to “new formulas” of fighting, including torture…</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By 1957, the facts of torture were “known by some, suspected by many, and surrounded by a discreet, embarrassed silence [</a:t>
                      </a:r>
                      <a:r>
                        <a:rPr i="1" lang="en" sz="1200">
                          <a:solidFill>
                            <a:schemeClr val="dk1"/>
                          </a:solidFill>
                          <a:latin typeface="Inter"/>
                          <a:ea typeface="Inter"/>
                          <a:cs typeface="Inter"/>
                          <a:sym typeface="Inter"/>
                        </a:rPr>
                        <a:t>silence pudique</a:t>
                      </a:r>
                      <a:r>
                        <a:rPr lang="en" sz="1200">
                          <a:solidFill>
                            <a:schemeClr val="dk1"/>
                          </a:solidFill>
                          <a:latin typeface="Inter"/>
                          <a:ea typeface="Inter"/>
                          <a:cs typeface="Inter"/>
                          <a:sym typeface="Inter"/>
                        </a:rPr>
                        <a:t>].” After 1957, silence alternated with revelation and scandal. In 1957 two young women, Djamila Bouhired (twenty-three) and Djamila Bouazza (nineteen), both members of the FLN, were tried for their participation in the FLN offensive of the Battle of Algiers, which included the bombing of the Milk Bar, a café frequented by Europeans. Both were condemned to death. Bouhired’s case in particular brought a squall of publicity, produced by the defense lawyer Jacques Vergès, who made here case into a political trial, refusing to deny Bouhired’s commitment to the nationalist cause, defying court protocol, and accusing the French government and military of deploying the terror tactics for which they were trying his client. After Bouhired was convicted, Vergès undertook a successful campaign to spare her from the guillotine, emphasizing her innocence and the military’s brutality.</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4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Reading Questions</a:t>
            </a:r>
            <a:endParaRPr sz="1900">
              <a:solidFill>
                <a:schemeClr val="dk1"/>
              </a:solidFill>
              <a:latin typeface="Plus Jakarta Sans"/>
              <a:ea typeface="Plus Jakarta Sans"/>
              <a:cs typeface="Plus Jakarta Sans"/>
              <a:sym typeface="Plus Jakarta Sans"/>
            </a:endParaRPr>
          </a:p>
        </p:txBody>
      </p:sp>
      <p:sp>
        <p:nvSpPr>
          <p:cNvPr id="174" name="Google Shape;174;p4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5" name="Google Shape;175;p40"/>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76" name="Google Shape;176;p4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7" name="Google Shape;177;p40"/>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78" name="Google Shape;178;p40"/>
          <p:cNvSpPr txBox="1"/>
          <p:nvPr/>
        </p:nvSpPr>
        <p:spPr>
          <a:xfrm>
            <a:off x="430306" y="721739"/>
            <a:ext cx="64545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After completing the reading, answer the following questions.</a:t>
            </a:r>
            <a:endParaRPr sz="1200">
              <a:solidFill>
                <a:srgbClr val="000000"/>
              </a:solidFill>
              <a:latin typeface="Halant"/>
              <a:ea typeface="Halant"/>
              <a:cs typeface="Halant"/>
              <a:sym typeface="Halant"/>
            </a:endParaRPr>
          </a:p>
        </p:txBody>
      </p:sp>
      <p:graphicFrame>
        <p:nvGraphicFramePr>
          <p:cNvPr id="179" name="Google Shape;179;p40"/>
          <p:cNvGraphicFramePr/>
          <p:nvPr/>
        </p:nvGraphicFramePr>
        <p:xfrm>
          <a:off x="449976" y="1130830"/>
          <a:ext cx="3000000" cy="3000000"/>
        </p:xfrm>
        <a:graphic>
          <a:graphicData uri="http://schemas.openxmlformats.org/drawingml/2006/table">
            <a:tbl>
              <a:tblPr>
                <a:noFill/>
                <a:tableStyleId>{ABE4A009-8563-4BE4-8EE1-BCB6AA5D269F}</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1. What information is known about the </a:t>
                      </a:r>
                      <a:r>
                        <a:rPr lang="en" sz="1200">
                          <a:latin typeface="Inter"/>
                          <a:ea typeface="Inter"/>
                          <a:cs typeface="Inter"/>
                          <a:sym typeface="Inter"/>
                        </a:rPr>
                        <a:t>people mentioned in the sources</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2. </a:t>
                      </a:r>
                      <a:r>
                        <a:rPr lang="en" sz="1200">
                          <a:solidFill>
                            <a:schemeClr val="dk1"/>
                          </a:solidFill>
                          <a:latin typeface="Inter"/>
                          <a:ea typeface="Inter"/>
                          <a:cs typeface="Inter"/>
                          <a:sym typeface="Inter"/>
                        </a:rPr>
                        <a:t>Circle the types of resistance utilized in the African Independence movements as mentioned in the sources.</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Military Resistance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Political Organizing</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Civil Disobedience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Pan-African Advocacy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Cultural Preservation</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3.</a:t>
                      </a:r>
                      <a:r>
                        <a:rPr lang="en" sz="1200">
                          <a:solidFill>
                            <a:schemeClr val="dk1"/>
                          </a:solidFill>
                          <a:latin typeface="Inter"/>
                          <a:ea typeface="Inter"/>
                          <a:cs typeface="Inter"/>
                          <a:sym typeface="Inter"/>
                        </a:rPr>
                        <a:t> What grievances or injustices are highlighted in the sources?</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4. What are the main arguments expressed in each source?</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5. How does each source describe the future or hopes for their country after independence?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6. What is a question you could ask to better understand the source?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1"/>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Inside/Outside Circle</a:t>
            </a:r>
            <a:endParaRPr sz="1900">
              <a:solidFill>
                <a:schemeClr val="dk1"/>
              </a:solidFill>
              <a:latin typeface="Plus Jakarta Sans"/>
              <a:ea typeface="Plus Jakarta Sans"/>
              <a:cs typeface="Plus Jakarta Sans"/>
              <a:sym typeface="Plus Jakarta Sans"/>
            </a:endParaRPr>
          </a:p>
        </p:txBody>
      </p:sp>
      <p:sp>
        <p:nvSpPr>
          <p:cNvPr id="185" name="Google Shape;185;p41"/>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6" name="Google Shape;186;p41"/>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87" name="Google Shape;187;p41"/>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41"/>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89" name="Google Shape;189;p41"/>
          <p:cNvSpPr txBox="1"/>
          <p:nvPr/>
        </p:nvSpPr>
        <p:spPr>
          <a:xfrm>
            <a:off x="430306" y="721739"/>
            <a:ext cx="64545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especially focusing on the types of resistance and arguments expressed. After completing the circle, use the last box to determine which country is the most similar and most different from the one you learned about.</a:t>
            </a:r>
            <a:endParaRPr sz="1100">
              <a:solidFill>
                <a:srgbClr val="000000"/>
              </a:solidFill>
              <a:latin typeface="Halant"/>
              <a:ea typeface="Halant"/>
              <a:cs typeface="Halant"/>
              <a:sym typeface="Halant"/>
            </a:endParaRPr>
          </a:p>
        </p:txBody>
      </p:sp>
      <p:graphicFrame>
        <p:nvGraphicFramePr>
          <p:cNvPr id="190" name="Google Shape;190;p41"/>
          <p:cNvGraphicFramePr/>
          <p:nvPr/>
        </p:nvGraphicFramePr>
        <p:xfrm>
          <a:off x="449976" y="1740430"/>
          <a:ext cx="3000000" cy="3000000"/>
        </p:xfrm>
        <a:graphic>
          <a:graphicData uri="http://schemas.openxmlformats.org/drawingml/2006/table">
            <a:tbl>
              <a:tblPr>
                <a:noFill/>
                <a:tableStyleId>{ABE4A009-8563-4BE4-8EE1-BCB6AA5D269F}</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latin typeface="Inter"/>
                          <a:ea typeface="Inter"/>
                          <a:cs typeface="Inter"/>
                          <a:sym typeface="Inter"/>
                        </a:rPr>
                        <a:t>Kenya</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latin typeface="Inter"/>
                          <a:ea typeface="Inter"/>
                          <a:cs typeface="Inter"/>
                          <a:sym typeface="Inter"/>
                        </a:rPr>
                        <a:t>Ghana</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Congo</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Nigeria</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Algeria</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Most Similar: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Most Different:</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96" name="Google Shape;196;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7" name="Google Shape;197;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8" name="Google Shape;198;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0" name="Google Shape;200;p42"/>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sp>
        <p:nvSpPr>
          <p:cNvPr id="201" name="Google Shape;201;p42"/>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graphicFrame>
        <p:nvGraphicFramePr>
          <p:cNvPr id="202" name="Google Shape;202;p42"/>
          <p:cNvGraphicFramePr/>
          <p:nvPr/>
        </p:nvGraphicFramePr>
        <p:xfrm>
          <a:off x="503824" y="3910029"/>
          <a:ext cx="3000000" cy="3000000"/>
        </p:xfrm>
        <a:graphic>
          <a:graphicData uri="http://schemas.openxmlformats.org/drawingml/2006/table">
            <a:tbl>
              <a:tblPr>
                <a:noFill/>
                <a:tableStyleId>{ABE4A009-8563-4BE4-8EE1-BCB6AA5D269F}</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03" name="Google Shape;203;p42"/>
          <p:cNvGraphicFramePr/>
          <p:nvPr/>
        </p:nvGraphicFramePr>
        <p:xfrm>
          <a:off x="503824" y="6474548"/>
          <a:ext cx="3000000" cy="3000000"/>
        </p:xfrm>
        <a:graphic>
          <a:graphicData uri="http://schemas.openxmlformats.org/drawingml/2006/table">
            <a:tbl>
              <a:tblPr>
                <a:noFill/>
                <a:tableStyleId>{ABE4A009-8563-4BE4-8EE1-BCB6AA5D269F}</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4" name="Google Shape;204;p42"/>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5" name="Google Shape;205;p42"/>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6" name="Google Shape;206;p42"/>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07" name="Google Shape;207;p42"/>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08" name="Google Shape;208;p42"/>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09" name="Google Shape;209;p42"/>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3" name="Shape 213"/>
        <p:cNvGrpSpPr/>
        <p:nvPr/>
      </p:nvGrpSpPr>
      <p:grpSpPr>
        <a:xfrm>
          <a:off x="0" y="0"/>
          <a:ext cx="0" cy="0"/>
          <a:chOff x="0" y="0"/>
          <a:chExt cx="0" cy="0"/>
        </a:xfrm>
      </p:grpSpPr>
      <p:graphicFrame>
        <p:nvGraphicFramePr>
          <p:cNvPr id="214" name="Google Shape;214;p43"/>
          <p:cNvGraphicFramePr/>
          <p:nvPr/>
        </p:nvGraphicFramePr>
        <p:xfrm>
          <a:off x="469041" y="1410920"/>
          <a:ext cx="3000000" cy="3000000"/>
        </p:xfrm>
        <a:graphic>
          <a:graphicData uri="http://schemas.openxmlformats.org/drawingml/2006/table">
            <a:tbl>
              <a:tblPr>
                <a:noFill/>
                <a:tableStyleId>{90278B67-06E7-47AA-B71F-7123EF65DCEB}</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How did global events like World War I, World War II, and the Cold War contribute to African independence movements?</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These global events weakened European powers politically and economically, making it harder for them to maintain control over colonies. African soldiers who fought in the wars demanded rights and recognition, and the spread of ideas like self-determination and freedom fueled anti-colonial movements.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Based on the timeline, what year would you argue the African Independence movement began? Explain your answer. </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A strong argument could be made for 1945, the end of WWII, as a starting point because that’s when decolonization accelerated globally and African leaders began to push more forcefully for independence.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Say-it-in-Six: Define Pan-Africanism</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Africa for Africans, unity across borders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Why might some leaders prioritize national independence over continental unity?</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Many leaders focused on national independence first because their countries were dealing with urgent issues like building governments, managing ethnic divisions, and recovering from colonial rule. Continental unity was an ideal, but immediate local needs often took priority.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List three strategies used to achieve independence.</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Nonviolent political organizing</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Armed resistance</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International diplomacy and pressure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How did women contribute to independence movements beyond protests?</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Women organized politically, led unions and grassroots movements, supported fighters with supplies and intelligence, and helped shape post-independence social reform agendas. They also challenged both colonial rule and gender inequality within the movements.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do Pan-African ideas continue to influence Africa and the African diaspora today?</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Pan-Africanism influences modern organizations like the African Union. It continues to promote unity, cultural pride, and political collaboration among people of African descent worldwide.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15" name="Google Shape;215;p4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216" name="Google Shape;216;p4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Comparing African Independence Movements (Exemplar)</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17" name="Google Shape;217;p43"/>
          <p:cNvPicPr preferRelativeResize="0"/>
          <p:nvPr/>
        </p:nvPicPr>
        <p:blipFill>
          <a:blip r:embed="rId3">
            <a:alphaModFix/>
          </a:blip>
          <a:stretch>
            <a:fillRect/>
          </a:stretch>
        </p:blipFill>
        <p:spPr>
          <a:xfrm>
            <a:off x="216272" y="78597"/>
            <a:ext cx="1056536" cy="438114"/>
          </a:xfrm>
          <a:prstGeom prst="rect">
            <a:avLst/>
          </a:prstGeom>
          <a:noFill/>
          <a:ln>
            <a:noFill/>
          </a:ln>
        </p:spPr>
      </p:pic>
      <p:sp>
        <p:nvSpPr>
          <p:cNvPr id="218" name="Google Shape;218;p43"/>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2" name="Shape 222"/>
        <p:cNvGrpSpPr/>
        <p:nvPr/>
      </p:nvGrpSpPr>
      <p:grpSpPr>
        <a:xfrm>
          <a:off x="0" y="0"/>
          <a:ext cx="0" cy="0"/>
          <a:chOff x="0" y="0"/>
          <a:chExt cx="0" cy="0"/>
        </a:xfrm>
      </p:grpSpPr>
      <p:sp>
        <p:nvSpPr>
          <p:cNvPr id="223" name="Google Shape;223;p44"/>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Reading Questions (Algeria Exemplar)</a:t>
            </a:r>
            <a:endParaRPr sz="1900">
              <a:solidFill>
                <a:schemeClr val="dk1"/>
              </a:solidFill>
              <a:latin typeface="Plus Jakarta Sans"/>
              <a:ea typeface="Plus Jakarta Sans"/>
              <a:cs typeface="Plus Jakarta Sans"/>
              <a:sym typeface="Plus Jakarta Sans"/>
            </a:endParaRPr>
          </a:p>
        </p:txBody>
      </p:sp>
      <p:sp>
        <p:nvSpPr>
          <p:cNvPr id="224" name="Google Shape;224;p44"/>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5" name="Google Shape;225;p44"/>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226" name="Google Shape;226;p44"/>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7" name="Google Shape;227;p44"/>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228" name="Google Shape;228;p44"/>
          <p:cNvSpPr txBox="1"/>
          <p:nvPr/>
        </p:nvSpPr>
        <p:spPr>
          <a:xfrm>
            <a:off x="430306" y="721739"/>
            <a:ext cx="64545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After completing the reading, answer the following questions.</a:t>
            </a:r>
            <a:endParaRPr sz="1200">
              <a:solidFill>
                <a:srgbClr val="000000"/>
              </a:solidFill>
              <a:latin typeface="Halant"/>
              <a:ea typeface="Halant"/>
              <a:cs typeface="Halant"/>
              <a:sym typeface="Halant"/>
            </a:endParaRPr>
          </a:p>
        </p:txBody>
      </p:sp>
      <p:graphicFrame>
        <p:nvGraphicFramePr>
          <p:cNvPr id="229" name="Google Shape;229;p44"/>
          <p:cNvGraphicFramePr/>
          <p:nvPr/>
        </p:nvGraphicFramePr>
        <p:xfrm>
          <a:off x="449976" y="1130830"/>
          <a:ext cx="3000000" cy="3000000"/>
        </p:xfrm>
        <a:graphic>
          <a:graphicData uri="http://schemas.openxmlformats.org/drawingml/2006/table">
            <a:tbl>
              <a:tblPr>
                <a:noFill/>
                <a:tableStyleId>{ABE4A009-8563-4BE4-8EE1-BCB6AA5D269F}</a:tableStyleId>
              </a:tblPr>
              <a:tblGrid>
                <a:gridCol w="3466150"/>
                <a:gridCol w="3466150"/>
              </a:tblGrid>
              <a:tr h="546350">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1. What information is known about the </a:t>
                      </a:r>
                      <a:r>
                        <a:rPr lang="en" sz="1200">
                          <a:latin typeface="Inter"/>
                          <a:ea typeface="Inter"/>
                          <a:cs typeface="Inter"/>
                          <a:sym typeface="Inter"/>
                        </a:rPr>
                        <a:t>people mentioned in the sources</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2. </a:t>
                      </a:r>
                      <a:r>
                        <a:rPr lang="en" sz="1200">
                          <a:solidFill>
                            <a:schemeClr val="dk1"/>
                          </a:solidFill>
                          <a:latin typeface="Inter"/>
                          <a:ea typeface="Inter"/>
                          <a:cs typeface="Inter"/>
                          <a:sym typeface="Inter"/>
                        </a:rPr>
                        <a:t>Circle the types of resistance utilized in the African Independence movements as mentioned in the sources.</a:t>
                      </a:r>
                      <a:endParaRPr sz="1200">
                        <a:latin typeface="Inter"/>
                        <a:ea typeface="Inter"/>
                        <a:cs typeface="Inter"/>
                        <a:sym typeface="Inter"/>
                      </a:endParaRPr>
                    </a:p>
                  </a:txBody>
                  <a:tcPr marT="87275" marB="87275" marR="86050" marL="86050" anchor="ctr">
                    <a:solidFill>
                      <a:srgbClr val="D9D9D9"/>
                    </a:solidFill>
                  </a:tcPr>
                </a:tc>
              </a:tr>
              <a:tr h="206610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Ahmed Ben Bella was the first president of independent Algeria and a key leader in the Algerian nationalist movement.</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Djamila Bouhired was a prominent female member of the FLN (National Liberation Front). She arrested, tried, and sentenced to death for her alleged role in the Milk Bar bombing during the Battle of Algiers.</a:t>
                      </a:r>
                      <a:endParaRPr b="1" sz="13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Military Resistance</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Political Organizing</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Civil Disobedience</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Pan-African Advocacy</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Cultural Preservation</a:t>
                      </a:r>
                      <a:endParaRPr sz="1200">
                        <a:solidFill>
                          <a:schemeClr val="dk1"/>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0817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3.</a:t>
                      </a:r>
                      <a:r>
                        <a:rPr lang="en" sz="1200">
                          <a:solidFill>
                            <a:schemeClr val="dk1"/>
                          </a:solidFill>
                          <a:latin typeface="Inter"/>
                          <a:ea typeface="Inter"/>
                          <a:cs typeface="Inter"/>
                          <a:sym typeface="Inter"/>
                        </a:rPr>
                        <a:t> What grievances or injustices are highlighted in the sources?</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4. What are the main arguments expressed in each source?</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64020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In Ben Bella’s speech: the loss of life during colonial rule (2 million Algerians), the plunder of resources, the mental and cultural subjugation of Algerians, and the damaging effects of Western indoctrination through education.</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In the Bouhired source: the French military’s use of torture, executions, and suppression tactics, including detainment and bombings, as well as the legal injustices faced by FLN members like Bouhired.</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Ben Bella argues that political independence is not enough without cultural and intellectual independence. He criticizes the lingering effects of colonialism and calls for reclaiming Algerian dignity and identity.</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Bouhired excerpt illustrates the high cost and brutality of the Algerian War, highlighting Bouhired’s case as emblematic of both resistance and the intense repression by the French.</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6350">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5. How does each source describe the future or hopes for their country after independence?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6. What is a question you could ask to better understand each source?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3715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Ben Bella envisions a self-sufficient, dignified Algeria free from Western influence, where citizens reclaim their cultural identity and build a just society.</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Bouhired’s case implies a vision of justice and liberation where Algerians are no longer subject to colonial terror.</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For Ben Bella: How did Algeria try to reshape education and culture after independence to counteract colonial influence?</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For Bouhired: What was the public and international reaction to her trial and conviction at the time?</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30" name="Google Shape;230;p44"/>
          <p:cNvSpPr/>
          <p:nvPr/>
        </p:nvSpPr>
        <p:spPr>
          <a:xfrm>
            <a:off x="4739575" y="2364025"/>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1" name="Google Shape;231;p44"/>
          <p:cNvSpPr/>
          <p:nvPr/>
        </p:nvSpPr>
        <p:spPr>
          <a:xfrm>
            <a:off x="4738575" y="1987000"/>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2" name="Google Shape;232;p44"/>
          <p:cNvSpPr/>
          <p:nvPr/>
        </p:nvSpPr>
        <p:spPr>
          <a:xfrm>
            <a:off x="4739575" y="3088825"/>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3" name="Google Shape;233;p44"/>
          <p:cNvSpPr/>
          <p:nvPr/>
        </p:nvSpPr>
        <p:spPr>
          <a:xfrm>
            <a:off x="4739575" y="3469825"/>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7" name="Shape 237"/>
        <p:cNvGrpSpPr/>
        <p:nvPr/>
      </p:nvGrpSpPr>
      <p:grpSpPr>
        <a:xfrm>
          <a:off x="0" y="0"/>
          <a:ext cx="0" cy="0"/>
          <a:chOff x="0" y="0"/>
          <a:chExt cx="0" cy="0"/>
        </a:xfrm>
      </p:grpSpPr>
      <p:sp>
        <p:nvSpPr>
          <p:cNvPr id="238" name="Google Shape;238;p45"/>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Inside/Outside Circle (Exemplar)</a:t>
            </a:r>
            <a:endParaRPr sz="1900">
              <a:solidFill>
                <a:schemeClr val="dk1"/>
              </a:solidFill>
              <a:latin typeface="Plus Jakarta Sans"/>
              <a:ea typeface="Plus Jakarta Sans"/>
              <a:cs typeface="Plus Jakarta Sans"/>
              <a:sym typeface="Plus Jakarta Sans"/>
            </a:endParaRPr>
          </a:p>
        </p:txBody>
      </p:sp>
      <p:sp>
        <p:nvSpPr>
          <p:cNvPr id="239" name="Google Shape;239;p45"/>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0" name="Google Shape;240;p45"/>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241" name="Google Shape;241;p45"/>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2" name="Google Shape;242;p45"/>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243" name="Google Shape;243;p45"/>
          <p:cNvSpPr txBox="1"/>
          <p:nvPr/>
        </p:nvSpPr>
        <p:spPr>
          <a:xfrm>
            <a:off x="430306" y="721739"/>
            <a:ext cx="64545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especially focusing on the types of resistance and arguments expressed. After completing the circle, use the last box to determine which country is the most similar and most different from the one you learned about.</a:t>
            </a:r>
            <a:endParaRPr sz="1100">
              <a:solidFill>
                <a:srgbClr val="000000"/>
              </a:solidFill>
              <a:latin typeface="Halant"/>
              <a:ea typeface="Halant"/>
              <a:cs typeface="Halant"/>
              <a:sym typeface="Halant"/>
            </a:endParaRPr>
          </a:p>
        </p:txBody>
      </p:sp>
      <p:graphicFrame>
        <p:nvGraphicFramePr>
          <p:cNvPr id="244" name="Google Shape;244;p45"/>
          <p:cNvGraphicFramePr/>
          <p:nvPr/>
        </p:nvGraphicFramePr>
        <p:xfrm>
          <a:off x="449976" y="1740430"/>
          <a:ext cx="3000000" cy="3000000"/>
        </p:xfrm>
        <a:graphic>
          <a:graphicData uri="http://schemas.openxmlformats.org/drawingml/2006/table">
            <a:tbl>
              <a:tblPr>
                <a:noFill/>
                <a:tableStyleId>{ABE4A009-8563-4BE4-8EE1-BCB6AA5D269F}</a:tableStyleId>
              </a:tblPr>
              <a:tblGrid>
                <a:gridCol w="3466150"/>
                <a:gridCol w="3466150"/>
              </a:tblGrid>
              <a:tr h="3098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Kenya</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latin typeface="Inter"/>
                          <a:ea typeface="Inter"/>
                          <a:cs typeface="Inter"/>
                          <a:sym typeface="Inter"/>
                        </a:rPr>
                        <a:t>Ghana</a:t>
                      </a:r>
                      <a:endParaRPr sz="1200">
                        <a:latin typeface="Inter"/>
                        <a:ea typeface="Inter"/>
                        <a:cs typeface="Inter"/>
                        <a:sym typeface="Inter"/>
                      </a:endParaRPr>
                    </a:p>
                  </a:txBody>
                  <a:tcPr marT="87275" marB="87275" marR="86050" marL="86050" anchor="ctr">
                    <a:solidFill>
                      <a:srgbClr val="D9D9D9"/>
                    </a:solidFill>
                  </a:tcPr>
                </a:tc>
              </a:tr>
              <a:tr h="157805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Types of Resistance: Military resistance (Mau Mau), political organizing (Kenyatta &amp; KAU), civil disobedience (forest hiding, petitions)</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Arguments: Fight for land, equality, and self-governance; rejection of British claims that KAU was violent; need for African unity and political agency</a:t>
                      </a:r>
                      <a:endParaRPr b="1" sz="12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Types of Resistance: Political organizing (CPP), civil disobedience (Positive Action), Pan-African advocacy (OAU)</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Arguments: Independence is the first step; Pan-African unity is necessary to resist neocolonialism; women like Hannah Kudjoe were central but erased from history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r>
              <a:tr h="3098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Congo</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Nigeria</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5780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Types of Resistance: Military resistance (FLN struggle), political organizing (MNC, PSA), Pan-African advocacy</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Arguments: Emphasis on suffering under colonialism; Congo must shape its own future; figures like Lumumba and Blouin show both grassroots and elite organizing</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Types of Resistance: Political organizing, Pan-African advocacy, transnational feminist organizing</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Arguments: Unity among African states is crucial; women's empowerment is key to national liberation; African leaders must reject outside interference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098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Algeria</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2284675">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ypes of Resistance: Military resistance (FLN urban guerrilla), cultural preservation, Pan-African alignment</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Arguments: Deep scars from colonialism; post-independence challenge is mental/cultural liberation; Bouhired symbolizes resistance and injustice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Most Similar: Ghana</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Most Different: Algeria</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